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452" r:id="rId4"/>
    <p:sldId id="453" r:id="rId5"/>
    <p:sldId id="462" r:id="rId6"/>
    <p:sldId id="450" r:id="rId7"/>
    <p:sldId id="464" r:id="rId8"/>
    <p:sldId id="44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83090" autoAdjust="0"/>
  </p:normalViewPr>
  <p:slideViewPr>
    <p:cSldViewPr snapToGrid="0">
      <p:cViewPr varScale="1">
        <p:scale>
          <a:sx n="95" d="100"/>
          <a:sy n="95" d="100"/>
        </p:scale>
        <p:origin x="10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8A7D-949C-4747-94BD-A7F56D481415}" type="datetimeFigureOut">
              <a:rPr lang="en-US" smtClean="0"/>
              <a:t>7/14/2020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995FC-F788-45CD-ADFA-0DAD348A45DE}" type="slidenum">
              <a:rPr lang="en-US" smtClean="0"/>
              <a:t>‹#›</a:t>
            </a:fld>
            <a:endParaRPr lang="en-US"/>
          </a:p>
        </p:txBody>
      </p:sp>
    </p:spTree>
    <p:extLst>
      <p:ext uri="{BB962C8B-B14F-4D97-AF65-F5344CB8AC3E}">
        <p14:creationId xmlns:p14="http://schemas.microsoft.com/office/powerpoint/2010/main" val="255808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995FC-F788-45CD-ADFA-0DAD348A45DE}" type="slidenum">
              <a:rPr lang="en-US" smtClean="0"/>
              <a:t>1</a:t>
            </a:fld>
            <a:endParaRPr lang="en-US"/>
          </a:p>
        </p:txBody>
      </p:sp>
    </p:spTree>
    <p:extLst>
      <p:ext uri="{BB962C8B-B14F-4D97-AF65-F5344CB8AC3E}">
        <p14:creationId xmlns:p14="http://schemas.microsoft.com/office/powerpoint/2010/main" val="189784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And it’s something we should be concerned about-- Even if people quibble about the %, the bottom line is that DOING in class is a powerful aid to RETENTION</a:t>
            </a:r>
          </a:p>
          <a:p>
            <a:r>
              <a:rPr lang="en-US" dirty="0"/>
              <a:t>Key point– the top is a lot EASIER to do at distance than the bottom. </a:t>
            </a:r>
          </a:p>
        </p:txBody>
      </p:sp>
      <p:sp>
        <p:nvSpPr>
          <p:cNvPr id="4" name="Slide Number Placeholder 3"/>
          <p:cNvSpPr>
            <a:spLocks noGrp="1"/>
          </p:cNvSpPr>
          <p:nvPr>
            <p:ph type="sldNum" sz="quarter" idx="10"/>
          </p:nvPr>
        </p:nvSpPr>
        <p:spPr/>
        <p:txBody>
          <a:bodyPr/>
          <a:lstStyle/>
          <a:p>
            <a:fld id="{ED65BB7D-7E0D-5540-8321-287308D76470}" type="slidenum">
              <a:rPr lang="en-US" smtClean="0"/>
              <a:t>2</a:t>
            </a:fld>
            <a:endParaRPr lang="en-US"/>
          </a:p>
        </p:txBody>
      </p:sp>
    </p:spTree>
    <p:extLst>
      <p:ext uri="{BB962C8B-B14F-4D97-AF65-F5344CB8AC3E}">
        <p14:creationId xmlns:p14="http://schemas.microsoft.com/office/powerpoint/2010/main" val="79661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hone in on the discussion aspect because this is the main challenge– how to help students talk to each other. </a:t>
            </a:r>
          </a:p>
          <a:p>
            <a:r>
              <a:rPr lang="en-US" dirty="0"/>
              <a:t>[After discussion of this, maybe in </a:t>
            </a:r>
            <a:r>
              <a:rPr lang="en-US" dirty="0" err="1"/>
              <a:t>Jamboard</a:t>
            </a:r>
            <a:r>
              <a:rPr lang="en-US" dirty="0"/>
              <a:t>?]– There are two main reasons why discussion-based active learning are really helpful-- </a:t>
            </a:r>
          </a:p>
        </p:txBody>
      </p:sp>
      <p:sp>
        <p:nvSpPr>
          <p:cNvPr id="4" name="Slide Number Placeholder 3"/>
          <p:cNvSpPr>
            <a:spLocks noGrp="1"/>
          </p:cNvSpPr>
          <p:nvPr>
            <p:ph type="sldNum" sz="quarter" idx="5"/>
          </p:nvPr>
        </p:nvSpPr>
        <p:spPr/>
        <p:txBody>
          <a:bodyPr/>
          <a:lstStyle/>
          <a:p>
            <a:fld id="{414849D9-387C-A240-9B8C-C8A72C1FCEAE}" type="slidenum">
              <a:rPr lang="en-US" smtClean="0"/>
              <a:t>3</a:t>
            </a:fld>
            <a:endParaRPr lang="en-US"/>
          </a:p>
        </p:txBody>
      </p:sp>
    </p:spTree>
    <p:extLst>
      <p:ext uri="{BB962C8B-B14F-4D97-AF65-F5344CB8AC3E}">
        <p14:creationId xmlns:p14="http://schemas.microsoft.com/office/powerpoint/2010/main" val="187741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From Ava– Facilitating is like being a good host. </a:t>
            </a:r>
          </a:p>
          <a:p>
            <a:pPr marL="228600" indent="-228600">
              <a:buAutoNum type="arabicPeriod"/>
            </a:pPr>
            <a:r>
              <a:rPr lang="en-US" dirty="0"/>
              <a:t>Use syllabus/policies wisely</a:t>
            </a:r>
          </a:p>
          <a:p>
            <a:pPr marL="685800" lvl="1" indent="-228600">
              <a:buAutoNum type="arabicPeriod"/>
            </a:pPr>
            <a:r>
              <a:rPr lang="en-US" b="0" dirty="0"/>
              <a:t>Not just a list of rules or a contract; a sneak preview of what is coming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Find what works for you </a:t>
            </a:r>
            <a:r>
              <a:rPr lang="en-US" b="1" dirty="0"/>
              <a:t>and </a:t>
            </a:r>
            <a:r>
              <a:rPr lang="en-US" b="0" dirty="0"/>
              <a:t>for your students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How does this differ online? Specificity, clarity, and lasting existence of the materials. </a:t>
            </a:r>
          </a:p>
          <a:p>
            <a:pPr marL="685800" lvl="1" indent="-228600">
              <a:buAutoNum type="arabicPeriod"/>
            </a:pPr>
            <a:r>
              <a:rPr lang="en-US" b="0" dirty="0"/>
              <a:t>Take a moment to think about how you might want to deal with difficult topics/conversations. Ex. Historical language. </a:t>
            </a:r>
          </a:p>
          <a:p>
            <a:pPr marL="1143000" lvl="2" indent="-228600">
              <a:buAutoNum type="arabicPeriod"/>
            </a:pPr>
            <a:r>
              <a:rPr lang="en-US" b="0" dirty="0"/>
              <a:t>These conversations can be challenging to have online </a:t>
            </a:r>
            <a:r>
              <a:rPr lang="en-US" b="0" dirty="0" err="1"/>
              <a:t>bc</a:t>
            </a:r>
            <a:r>
              <a:rPr lang="en-US" b="0" dirty="0"/>
              <a:t> of the above concerns.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b="0" dirty="0"/>
          </a:p>
          <a:p>
            <a:pPr marL="685800" lvl="1"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414849D9-387C-A240-9B8C-C8A72C1FCEAE}" type="slidenum">
              <a:rPr lang="en-US" smtClean="0"/>
              <a:t>4</a:t>
            </a:fld>
            <a:endParaRPr lang="en-US"/>
          </a:p>
        </p:txBody>
      </p:sp>
    </p:spTree>
    <p:extLst>
      <p:ext uri="{BB962C8B-B14F-4D97-AF65-F5344CB8AC3E}">
        <p14:creationId xmlns:p14="http://schemas.microsoft.com/office/powerpoint/2010/main" val="25654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activities let students try on ideas before committing to them– whether in a paper or in their larger worldview. </a:t>
            </a:r>
          </a:p>
        </p:txBody>
      </p:sp>
      <p:sp>
        <p:nvSpPr>
          <p:cNvPr id="4" name="Slide Number Placeholder 3"/>
          <p:cNvSpPr>
            <a:spLocks noGrp="1"/>
          </p:cNvSpPr>
          <p:nvPr>
            <p:ph type="sldNum" sz="quarter" idx="5"/>
          </p:nvPr>
        </p:nvSpPr>
        <p:spPr/>
        <p:txBody>
          <a:bodyPr/>
          <a:lstStyle/>
          <a:p>
            <a:fld id="{414849D9-387C-A240-9B8C-C8A72C1FCEAE}" type="slidenum">
              <a:rPr lang="en-US" smtClean="0"/>
              <a:t>5</a:t>
            </a:fld>
            <a:endParaRPr lang="en-US"/>
          </a:p>
        </p:txBody>
      </p:sp>
    </p:spTree>
    <p:extLst>
      <p:ext uri="{BB962C8B-B14F-4D97-AF65-F5344CB8AC3E}">
        <p14:creationId xmlns:p14="http://schemas.microsoft.com/office/powerpoint/2010/main" val="3234858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lets people practice how to do the topic in a low-stakes way (note question from someone in their prework for session 3 re. difference between formative assessment and learning activity– key being they are not totally dissimilar but one is more focused on the learning, the other on the role of measuring the learning.</a:t>
            </a:r>
          </a:p>
          <a:p>
            <a:endParaRPr lang="en-US" dirty="0"/>
          </a:p>
          <a:p>
            <a:r>
              <a:rPr lang="en-US" dirty="0"/>
              <a:t>1. Practicing Role play– be the engineer, the historian, the sociologist, the problem-solver.</a:t>
            </a:r>
          </a:p>
          <a:p>
            <a:r>
              <a:rPr lang="en-US" dirty="0"/>
              <a:t>2. working Analogy– do a thing that has similarities with the thing you are talking about. Useful for more abstract or unfamiliar concepts. </a:t>
            </a:r>
          </a:p>
        </p:txBody>
      </p:sp>
      <p:sp>
        <p:nvSpPr>
          <p:cNvPr id="4" name="Slide Number Placeholder 3"/>
          <p:cNvSpPr>
            <a:spLocks noGrp="1"/>
          </p:cNvSpPr>
          <p:nvPr>
            <p:ph type="sldNum" sz="quarter" idx="5"/>
          </p:nvPr>
        </p:nvSpPr>
        <p:spPr/>
        <p:txBody>
          <a:bodyPr/>
          <a:lstStyle/>
          <a:p>
            <a:fld id="{414849D9-387C-A240-9B8C-C8A72C1FCEAE}" type="slidenum">
              <a:rPr lang="en-US" smtClean="0"/>
              <a:t>6</a:t>
            </a:fld>
            <a:endParaRPr lang="en-US"/>
          </a:p>
        </p:txBody>
      </p:sp>
    </p:spTree>
    <p:extLst>
      <p:ext uri="{BB962C8B-B14F-4D97-AF65-F5344CB8AC3E}">
        <p14:creationId xmlns:p14="http://schemas.microsoft.com/office/powerpoint/2010/main" val="1711255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995FC-F788-45CD-ADFA-0DAD348A45DE}" type="slidenum">
              <a:rPr lang="en-US" smtClean="0"/>
              <a:t>7</a:t>
            </a:fld>
            <a:endParaRPr lang="en-US"/>
          </a:p>
        </p:txBody>
      </p:sp>
    </p:spTree>
    <p:extLst>
      <p:ext uri="{BB962C8B-B14F-4D97-AF65-F5344CB8AC3E}">
        <p14:creationId xmlns:p14="http://schemas.microsoft.com/office/powerpoint/2010/main" val="187741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995FC-F788-45CD-ADFA-0DAD348A45DE}" type="slidenum">
              <a:rPr lang="en-US" smtClean="0"/>
              <a:t>8</a:t>
            </a:fld>
            <a:endParaRPr lang="en-US"/>
          </a:p>
        </p:txBody>
      </p:sp>
    </p:spTree>
    <p:extLst>
      <p:ext uri="{BB962C8B-B14F-4D97-AF65-F5344CB8AC3E}">
        <p14:creationId xmlns:p14="http://schemas.microsoft.com/office/powerpoint/2010/main" val="302887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A3B2-83DB-4191-BBD7-C4119B5250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B33613-D0ED-4727-AFB4-D35AAA3D4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65BE21-A36F-4096-A424-98A767900566}"/>
              </a:ext>
            </a:extLst>
          </p:cNvPr>
          <p:cNvSpPr>
            <a:spLocks noGrp="1"/>
          </p:cNvSpPr>
          <p:nvPr>
            <p:ph type="dt" sz="half" idx="10"/>
          </p:nvPr>
        </p:nvSpPr>
        <p:spPr/>
        <p:txBody>
          <a:bodyPr/>
          <a:lstStyle/>
          <a:p>
            <a:fld id="{80FD8E98-0B70-4280-A63B-931874C77AF2}" type="datetimeFigureOut">
              <a:rPr lang="en-US" smtClean="0"/>
              <a:t>7/14/2020</a:t>
            </a:fld>
            <a:endParaRPr lang="en-US"/>
          </a:p>
        </p:txBody>
      </p:sp>
      <p:sp>
        <p:nvSpPr>
          <p:cNvPr id="5" name="Footer Placeholder 4">
            <a:extLst>
              <a:ext uri="{FF2B5EF4-FFF2-40B4-BE49-F238E27FC236}">
                <a16:creationId xmlns:a16="http://schemas.microsoft.com/office/drawing/2014/main" id="{027C76C3-3AEA-4BC1-9C5D-CDA8BC199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B5445-9F96-430F-8AFA-9E35BF56B53F}"/>
              </a:ext>
            </a:extLst>
          </p:cNvPr>
          <p:cNvSpPr>
            <a:spLocks noGrp="1"/>
          </p:cNvSpPr>
          <p:nvPr>
            <p:ph type="sldNum" sz="quarter" idx="12"/>
          </p:nvPr>
        </p:nvSpPr>
        <p:spPr/>
        <p:txBody>
          <a:bodyPr/>
          <a:lstStyle/>
          <a:p>
            <a:fld id="{36E20F2A-C984-4DE5-A55A-63491F3E9F6D}" type="slidenum">
              <a:rPr lang="en-US" smtClean="0"/>
              <a:t>‹#›</a:t>
            </a:fld>
            <a:endParaRPr lang="en-US"/>
          </a:p>
        </p:txBody>
      </p:sp>
    </p:spTree>
    <p:extLst>
      <p:ext uri="{BB962C8B-B14F-4D97-AF65-F5344CB8AC3E}">
        <p14:creationId xmlns:p14="http://schemas.microsoft.com/office/powerpoint/2010/main" val="93305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B14E7-84D0-4E61-8D72-6A0A6555D3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FA9BE1-D9F5-4717-BC01-C351C13DB3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EA884-505F-458C-A9ED-180836EEDD3A}"/>
              </a:ext>
            </a:extLst>
          </p:cNvPr>
          <p:cNvSpPr>
            <a:spLocks noGrp="1"/>
          </p:cNvSpPr>
          <p:nvPr>
            <p:ph type="dt" sz="half" idx="10"/>
          </p:nvPr>
        </p:nvSpPr>
        <p:spPr/>
        <p:txBody>
          <a:bodyPr/>
          <a:lstStyle/>
          <a:p>
            <a:fld id="{80FD8E98-0B70-4280-A63B-931874C77AF2}" type="datetimeFigureOut">
              <a:rPr lang="en-US" smtClean="0"/>
              <a:t>7/14/2020</a:t>
            </a:fld>
            <a:endParaRPr lang="en-US"/>
          </a:p>
        </p:txBody>
      </p:sp>
      <p:sp>
        <p:nvSpPr>
          <p:cNvPr id="5" name="Footer Placeholder 4">
            <a:extLst>
              <a:ext uri="{FF2B5EF4-FFF2-40B4-BE49-F238E27FC236}">
                <a16:creationId xmlns:a16="http://schemas.microsoft.com/office/drawing/2014/main" id="{697494C7-827F-49E1-91B1-2F3C35434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D2E21-58AA-4416-BD60-B2B95804744E}"/>
              </a:ext>
            </a:extLst>
          </p:cNvPr>
          <p:cNvSpPr>
            <a:spLocks noGrp="1"/>
          </p:cNvSpPr>
          <p:nvPr>
            <p:ph type="sldNum" sz="quarter" idx="12"/>
          </p:nvPr>
        </p:nvSpPr>
        <p:spPr/>
        <p:txBody>
          <a:bodyPr/>
          <a:lstStyle/>
          <a:p>
            <a:fld id="{36E20F2A-C984-4DE5-A55A-63491F3E9F6D}" type="slidenum">
              <a:rPr lang="en-US" smtClean="0"/>
              <a:t>‹#›</a:t>
            </a:fld>
            <a:endParaRPr lang="en-US"/>
          </a:p>
        </p:txBody>
      </p:sp>
    </p:spTree>
    <p:extLst>
      <p:ext uri="{BB962C8B-B14F-4D97-AF65-F5344CB8AC3E}">
        <p14:creationId xmlns:p14="http://schemas.microsoft.com/office/powerpoint/2010/main" val="290635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46E1C8-1B1C-45FA-B363-DDB081EBD6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E66437-D5F3-4226-9DFA-1C72237201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6415F-A735-4850-9170-E686C615319D}"/>
              </a:ext>
            </a:extLst>
          </p:cNvPr>
          <p:cNvSpPr>
            <a:spLocks noGrp="1"/>
          </p:cNvSpPr>
          <p:nvPr>
            <p:ph type="dt" sz="half" idx="10"/>
          </p:nvPr>
        </p:nvSpPr>
        <p:spPr/>
        <p:txBody>
          <a:bodyPr/>
          <a:lstStyle/>
          <a:p>
            <a:fld id="{80FD8E98-0B70-4280-A63B-931874C77AF2}" type="datetimeFigureOut">
              <a:rPr lang="en-US" smtClean="0"/>
              <a:t>7/14/2020</a:t>
            </a:fld>
            <a:endParaRPr lang="en-US"/>
          </a:p>
        </p:txBody>
      </p:sp>
      <p:sp>
        <p:nvSpPr>
          <p:cNvPr id="5" name="Footer Placeholder 4">
            <a:extLst>
              <a:ext uri="{FF2B5EF4-FFF2-40B4-BE49-F238E27FC236}">
                <a16:creationId xmlns:a16="http://schemas.microsoft.com/office/drawing/2014/main" id="{DC37342D-5C7E-4634-89BB-E7B0342EA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4B430-A0B4-4B5D-8BFC-657E66F993FB}"/>
              </a:ext>
            </a:extLst>
          </p:cNvPr>
          <p:cNvSpPr>
            <a:spLocks noGrp="1"/>
          </p:cNvSpPr>
          <p:nvPr>
            <p:ph type="sldNum" sz="quarter" idx="12"/>
          </p:nvPr>
        </p:nvSpPr>
        <p:spPr/>
        <p:txBody>
          <a:bodyPr/>
          <a:lstStyle/>
          <a:p>
            <a:fld id="{36E20F2A-C984-4DE5-A55A-63491F3E9F6D}" type="slidenum">
              <a:rPr lang="en-US" smtClean="0"/>
              <a:t>‹#›</a:t>
            </a:fld>
            <a:endParaRPr lang="en-US"/>
          </a:p>
        </p:txBody>
      </p:sp>
    </p:spTree>
    <p:extLst>
      <p:ext uri="{BB962C8B-B14F-4D97-AF65-F5344CB8AC3E}">
        <p14:creationId xmlns:p14="http://schemas.microsoft.com/office/powerpoint/2010/main" val="288453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72F4B-2E7A-4116-97F3-98AD7A2D18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69ADF3-E209-4040-BFDA-02C117BE03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302E9-3799-48BF-BA7B-5975A564709D}"/>
              </a:ext>
            </a:extLst>
          </p:cNvPr>
          <p:cNvSpPr>
            <a:spLocks noGrp="1"/>
          </p:cNvSpPr>
          <p:nvPr>
            <p:ph type="dt" sz="half" idx="10"/>
          </p:nvPr>
        </p:nvSpPr>
        <p:spPr/>
        <p:txBody>
          <a:bodyPr/>
          <a:lstStyle/>
          <a:p>
            <a:fld id="{80FD8E98-0B70-4280-A63B-931874C77AF2}" type="datetimeFigureOut">
              <a:rPr lang="en-US" smtClean="0"/>
              <a:t>7/14/2020</a:t>
            </a:fld>
            <a:endParaRPr lang="en-US"/>
          </a:p>
        </p:txBody>
      </p:sp>
      <p:sp>
        <p:nvSpPr>
          <p:cNvPr id="5" name="Footer Placeholder 4">
            <a:extLst>
              <a:ext uri="{FF2B5EF4-FFF2-40B4-BE49-F238E27FC236}">
                <a16:creationId xmlns:a16="http://schemas.microsoft.com/office/drawing/2014/main" id="{378EDDC0-A4C5-422D-9138-2AAD81310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4A719-4ECE-4F2B-B82C-0F071969CA5C}"/>
              </a:ext>
            </a:extLst>
          </p:cNvPr>
          <p:cNvSpPr>
            <a:spLocks noGrp="1"/>
          </p:cNvSpPr>
          <p:nvPr>
            <p:ph type="sldNum" sz="quarter" idx="12"/>
          </p:nvPr>
        </p:nvSpPr>
        <p:spPr/>
        <p:txBody>
          <a:bodyPr/>
          <a:lstStyle/>
          <a:p>
            <a:fld id="{36E20F2A-C984-4DE5-A55A-63491F3E9F6D}" type="slidenum">
              <a:rPr lang="en-US" smtClean="0"/>
              <a:t>‹#›</a:t>
            </a:fld>
            <a:endParaRPr lang="en-US"/>
          </a:p>
        </p:txBody>
      </p:sp>
    </p:spTree>
    <p:extLst>
      <p:ext uri="{BB962C8B-B14F-4D97-AF65-F5344CB8AC3E}">
        <p14:creationId xmlns:p14="http://schemas.microsoft.com/office/powerpoint/2010/main" val="275818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E988-C6A4-44FC-A864-A7264B3E8F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0D46D9-3BB6-4DDB-B44C-72C7B31274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98E9EF-282F-439B-86C0-A21E5B92AACC}"/>
              </a:ext>
            </a:extLst>
          </p:cNvPr>
          <p:cNvSpPr>
            <a:spLocks noGrp="1"/>
          </p:cNvSpPr>
          <p:nvPr>
            <p:ph type="dt" sz="half" idx="10"/>
          </p:nvPr>
        </p:nvSpPr>
        <p:spPr/>
        <p:txBody>
          <a:bodyPr/>
          <a:lstStyle/>
          <a:p>
            <a:fld id="{80FD8E98-0B70-4280-A63B-931874C77AF2}" type="datetimeFigureOut">
              <a:rPr lang="en-US" smtClean="0"/>
              <a:t>7/14/2020</a:t>
            </a:fld>
            <a:endParaRPr lang="en-US"/>
          </a:p>
        </p:txBody>
      </p:sp>
      <p:sp>
        <p:nvSpPr>
          <p:cNvPr id="5" name="Footer Placeholder 4">
            <a:extLst>
              <a:ext uri="{FF2B5EF4-FFF2-40B4-BE49-F238E27FC236}">
                <a16:creationId xmlns:a16="http://schemas.microsoft.com/office/drawing/2014/main" id="{D7D8EEA0-8543-43BA-9404-049C6626C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D09A1-4593-4D5A-92A5-A2CCA4F663AB}"/>
              </a:ext>
            </a:extLst>
          </p:cNvPr>
          <p:cNvSpPr>
            <a:spLocks noGrp="1"/>
          </p:cNvSpPr>
          <p:nvPr>
            <p:ph type="sldNum" sz="quarter" idx="12"/>
          </p:nvPr>
        </p:nvSpPr>
        <p:spPr/>
        <p:txBody>
          <a:bodyPr/>
          <a:lstStyle/>
          <a:p>
            <a:fld id="{36E20F2A-C984-4DE5-A55A-63491F3E9F6D}" type="slidenum">
              <a:rPr lang="en-US" smtClean="0"/>
              <a:t>‹#›</a:t>
            </a:fld>
            <a:endParaRPr lang="en-US"/>
          </a:p>
        </p:txBody>
      </p:sp>
    </p:spTree>
    <p:extLst>
      <p:ext uri="{BB962C8B-B14F-4D97-AF65-F5344CB8AC3E}">
        <p14:creationId xmlns:p14="http://schemas.microsoft.com/office/powerpoint/2010/main" val="328253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162C-97AC-431D-8253-A1D81A0DD7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979A4D-29C9-4833-B965-D3C6890A6B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862536-5F60-484C-9EA4-65249668C2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02B1BA-3E02-4FD2-B547-14AAA54D721A}"/>
              </a:ext>
            </a:extLst>
          </p:cNvPr>
          <p:cNvSpPr>
            <a:spLocks noGrp="1"/>
          </p:cNvSpPr>
          <p:nvPr>
            <p:ph type="dt" sz="half" idx="10"/>
          </p:nvPr>
        </p:nvSpPr>
        <p:spPr/>
        <p:txBody>
          <a:bodyPr/>
          <a:lstStyle/>
          <a:p>
            <a:fld id="{80FD8E98-0B70-4280-A63B-931874C77AF2}" type="datetimeFigureOut">
              <a:rPr lang="en-US" smtClean="0"/>
              <a:t>7/14/2020</a:t>
            </a:fld>
            <a:endParaRPr lang="en-US"/>
          </a:p>
        </p:txBody>
      </p:sp>
      <p:sp>
        <p:nvSpPr>
          <p:cNvPr id="6" name="Footer Placeholder 5">
            <a:extLst>
              <a:ext uri="{FF2B5EF4-FFF2-40B4-BE49-F238E27FC236}">
                <a16:creationId xmlns:a16="http://schemas.microsoft.com/office/drawing/2014/main" id="{0603A8CF-D002-4D87-BFB2-E86D06D0E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AA9B3-55B2-46FE-9E61-D62AC265AA83}"/>
              </a:ext>
            </a:extLst>
          </p:cNvPr>
          <p:cNvSpPr>
            <a:spLocks noGrp="1"/>
          </p:cNvSpPr>
          <p:nvPr>
            <p:ph type="sldNum" sz="quarter" idx="12"/>
          </p:nvPr>
        </p:nvSpPr>
        <p:spPr/>
        <p:txBody>
          <a:bodyPr/>
          <a:lstStyle/>
          <a:p>
            <a:fld id="{36E20F2A-C984-4DE5-A55A-63491F3E9F6D}" type="slidenum">
              <a:rPr lang="en-US" smtClean="0"/>
              <a:t>‹#›</a:t>
            </a:fld>
            <a:endParaRPr lang="en-US"/>
          </a:p>
        </p:txBody>
      </p:sp>
    </p:spTree>
    <p:extLst>
      <p:ext uri="{BB962C8B-B14F-4D97-AF65-F5344CB8AC3E}">
        <p14:creationId xmlns:p14="http://schemas.microsoft.com/office/powerpoint/2010/main" val="75954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45783-D009-4F2B-A0AF-85FE0E2CA4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DD9D73-596C-4570-A2C8-CD9C4265A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85EEB4-305B-4818-9763-95692412EA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CD1C0B-09F1-4B3F-9AFF-AF5A45640F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651043-3870-407E-B2F3-E2ABEA272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CBCAF9-136A-4D1C-81B3-8D13AE235A3E}"/>
              </a:ext>
            </a:extLst>
          </p:cNvPr>
          <p:cNvSpPr>
            <a:spLocks noGrp="1"/>
          </p:cNvSpPr>
          <p:nvPr>
            <p:ph type="dt" sz="half" idx="10"/>
          </p:nvPr>
        </p:nvSpPr>
        <p:spPr/>
        <p:txBody>
          <a:bodyPr/>
          <a:lstStyle/>
          <a:p>
            <a:fld id="{80FD8E98-0B70-4280-A63B-931874C77AF2}" type="datetimeFigureOut">
              <a:rPr lang="en-US" smtClean="0"/>
              <a:t>7/14/2020</a:t>
            </a:fld>
            <a:endParaRPr lang="en-US"/>
          </a:p>
        </p:txBody>
      </p:sp>
      <p:sp>
        <p:nvSpPr>
          <p:cNvPr id="8" name="Footer Placeholder 7">
            <a:extLst>
              <a:ext uri="{FF2B5EF4-FFF2-40B4-BE49-F238E27FC236}">
                <a16:creationId xmlns:a16="http://schemas.microsoft.com/office/drawing/2014/main" id="{6CF4616D-3410-473F-9533-78D2436971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4E138E-90C7-4A8C-8ABA-70B251020801}"/>
              </a:ext>
            </a:extLst>
          </p:cNvPr>
          <p:cNvSpPr>
            <a:spLocks noGrp="1"/>
          </p:cNvSpPr>
          <p:nvPr>
            <p:ph type="sldNum" sz="quarter" idx="12"/>
          </p:nvPr>
        </p:nvSpPr>
        <p:spPr/>
        <p:txBody>
          <a:bodyPr/>
          <a:lstStyle/>
          <a:p>
            <a:fld id="{36E20F2A-C984-4DE5-A55A-63491F3E9F6D}" type="slidenum">
              <a:rPr lang="en-US" smtClean="0"/>
              <a:t>‹#›</a:t>
            </a:fld>
            <a:endParaRPr lang="en-US"/>
          </a:p>
        </p:txBody>
      </p:sp>
    </p:spTree>
    <p:extLst>
      <p:ext uri="{BB962C8B-B14F-4D97-AF65-F5344CB8AC3E}">
        <p14:creationId xmlns:p14="http://schemas.microsoft.com/office/powerpoint/2010/main" val="1070267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9986-EE12-435C-8AB7-A0FE24FA3A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27C0E5-B27C-4161-83F9-514582BD8D41}"/>
              </a:ext>
            </a:extLst>
          </p:cNvPr>
          <p:cNvSpPr>
            <a:spLocks noGrp="1"/>
          </p:cNvSpPr>
          <p:nvPr>
            <p:ph type="dt" sz="half" idx="10"/>
          </p:nvPr>
        </p:nvSpPr>
        <p:spPr/>
        <p:txBody>
          <a:bodyPr/>
          <a:lstStyle/>
          <a:p>
            <a:fld id="{80FD8E98-0B70-4280-A63B-931874C77AF2}" type="datetimeFigureOut">
              <a:rPr lang="en-US" smtClean="0"/>
              <a:t>7/14/2020</a:t>
            </a:fld>
            <a:endParaRPr lang="en-US"/>
          </a:p>
        </p:txBody>
      </p:sp>
      <p:sp>
        <p:nvSpPr>
          <p:cNvPr id="4" name="Footer Placeholder 3">
            <a:extLst>
              <a:ext uri="{FF2B5EF4-FFF2-40B4-BE49-F238E27FC236}">
                <a16:creationId xmlns:a16="http://schemas.microsoft.com/office/drawing/2014/main" id="{F826C629-AD26-4656-9371-58CB6B7375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9AA27F-BEFE-4D39-96FB-C426D4193E54}"/>
              </a:ext>
            </a:extLst>
          </p:cNvPr>
          <p:cNvSpPr>
            <a:spLocks noGrp="1"/>
          </p:cNvSpPr>
          <p:nvPr>
            <p:ph type="sldNum" sz="quarter" idx="12"/>
          </p:nvPr>
        </p:nvSpPr>
        <p:spPr/>
        <p:txBody>
          <a:bodyPr/>
          <a:lstStyle/>
          <a:p>
            <a:fld id="{36E20F2A-C984-4DE5-A55A-63491F3E9F6D}" type="slidenum">
              <a:rPr lang="en-US" smtClean="0"/>
              <a:t>‹#›</a:t>
            </a:fld>
            <a:endParaRPr lang="en-US"/>
          </a:p>
        </p:txBody>
      </p:sp>
    </p:spTree>
    <p:extLst>
      <p:ext uri="{BB962C8B-B14F-4D97-AF65-F5344CB8AC3E}">
        <p14:creationId xmlns:p14="http://schemas.microsoft.com/office/powerpoint/2010/main" val="128010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E276FC-DA9A-4BCB-A448-D79BBEAB1EDD}"/>
              </a:ext>
            </a:extLst>
          </p:cNvPr>
          <p:cNvSpPr>
            <a:spLocks noGrp="1"/>
          </p:cNvSpPr>
          <p:nvPr>
            <p:ph type="dt" sz="half" idx="10"/>
          </p:nvPr>
        </p:nvSpPr>
        <p:spPr/>
        <p:txBody>
          <a:bodyPr/>
          <a:lstStyle/>
          <a:p>
            <a:fld id="{80FD8E98-0B70-4280-A63B-931874C77AF2}" type="datetimeFigureOut">
              <a:rPr lang="en-US" smtClean="0"/>
              <a:t>7/14/2020</a:t>
            </a:fld>
            <a:endParaRPr lang="en-US"/>
          </a:p>
        </p:txBody>
      </p:sp>
      <p:sp>
        <p:nvSpPr>
          <p:cNvPr id="3" name="Footer Placeholder 2">
            <a:extLst>
              <a:ext uri="{FF2B5EF4-FFF2-40B4-BE49-F238E27FC236}">
                <a16:creationId xmlns:a16="http://schemas.microsoft.com/office/drawing/2014/main" id="{D44FE42F-92EC-434E-A8E6-2A03D6ADA2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FB5BD8-D2E9-47BA-8B8D-5D5056F7E4CD}"/>
              </a:ext>
            </a:extLst>
          </p:cNvPr>
          <p:cNvSpPr>
            <a:spLocks noGrp="1"/>
          </p:cNvSpPr>
          <p:nvPr>
            <p:ph type="sldNum" sz="quarter" idx="12"/>
          </p:nvPr>
        </p:nvSpPr>
        <p:spPr/>
        <p:txBody>
          <a:bodyPr/>
          <a:lstStyle/>
          <a:p>
            <a:fld id="{36E20F2A-C984-4DE5-A55A-63491F3E9F6D}" type="slidenum">
              <a:rPr lang="en-US" smtClean="0"/>
              <a:t>‹#›</a:t>
            </a:fld>
            <a:endParaRPr lang="en-US"/>
          </a:p>
        </p:txBody>
      </p:sp>
    </p:spTree>
    <p:extLst>
      <p:ext uri="{BB962C8B-B14F-4D97-AF65-F5344CB8AC3E}">
        <p14:creationId xmlns:p14="http://schemas.microsoft.com/office/powerpoint/2010/main" val="407268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FFB0D-9E31-4302-846A-1C528F07E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B0DF32-E9A4-4C47-ABB0-A786D03021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084455-E441-4566-B9A3-0908E8AB6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236F8-9769-4C8B-BF7E-7FC29EA68917}"/>
              </a:ext>
            </a:extLst>
          </p:cNvPr>
          <p:cNvSpPr>
            <a:spLocks noGrp="1"/>
          </p:cNvSpPr>
          <p:nvPr>
            <p:ph type="dt" sz="half" idx="10"/>
          </p:nvPr>
        </p:nvSpPr>
        <p:spPr/>
        <p:txBody>
          <a:bodyPr/>
          <a:lstStyle/>
          <a:p>
            <a:fld id="{80FD8E98-0B70-4280-A63B-931874C77AF2}" type="datetimeFigureOut">
              <a:rPr lang="en-US" smtClean="0"/>
              <a:t>7/14/2020</a:t>
            </a:fld>
            <a:endParaRPr lang="en-US"/>
          </a:p>
        </p:txBody>
      </p:sp>
      <p:sp>
        <p:nvSpPr>
          <p:cNvPr id="6" name="Footer Placeholder 5">
            <a:extLst>
              <a:ext uri="{FF2B5EF4-FFF2-40B4-BE49-F238E27FC236}">
                <a16:creationId xmlns:a16="http://schemas.microsoft.com/office/drawing/2014/main" id="{8E06CDA3-C64A-47F9-8EB3-0075D525E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E36B8-91B7-4827-8B83-09F353BA8AF9}"/>
              </a:ext>
            </a:extLst>
          </p:cNvPr>
          <p:cNvSpPr>
            <a:spLocks noGrp="1"/>
          </p:cNvSpPr>
          <p:nvPr>
            <p:ph type="sldNum" sz="quarter" idx="12"/>
          </p:nvPr>
        </p:nvSpPr>
        <p:spPr/>
        <p:txBody>
          <a:bodyPr/>
          <a:lstStyle/>
          <a:p>
            <a:fld id="{36E20F2A-C984-4DE5-A55A-63491F3E9F6D}" type="slidenum">
              <a:rPr lang="en-US" smtClean="0"/>
              <a:t>‹#›</a:t>
            </a:fld>
            <a:endParaRPr lang="en-US"/>
          </a:p>
        </p:txBody>
      </p:sp>
    </p:spTree>
    <p:extLst>
      <p:ext uri="{BB962C8B-B14F-4D97-AF65-F5344CB8AC3E}">
        <p14:creationId xmlns:p14="http://schemas.microsoft.com/office/powerpoint/2010/main" val="392521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EE90-752F-4405-81B1-5E8238BBB4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562983-1DF3-44EA-9F26-F1D46705C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70A08F-8095-4198-B3BB-147E844A1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5DD301-8C09-4570-A5B5-7C4027D2EA16}"/>
              </a:ext>
            </a:extLst>
          </p:cNvPr>
          <p:cNvSpPr>
            <a:spLocks noGrp="1"/>
          </p:cNvSpPr>
          <p:nvPr>
            <p:ph type="dt" sz="half" idx="10"/>
          </p:nvPr>
        </p:nvSpPr>
        <p:spPr/>
        <p:txBody>
          <a:bodyPr/>
          <a:lstStyle/>
          <a:p>
            <a:fld id="{80FD8E98-0B70-4280-A63B-931874C77AF2}" type="datetimeFigureOut">
              <a:rPr lang="en-US" smtClean="0"/>
              <a:t>7/14/2020</a:t>
            </a:fld>
            <a:endParaRPr lang="en-US"/>
          </a:p>
        </p:txBody>
      </p:sp>
      <p:sp>
        <p:nvSpPr>
          <p:cNvPr id="6" name="Footer Placeholder 5">
            <a:extLst>
              <a:ext uri="{FF2B5EF4-FFF2-40B4-BE49-F238E27FC236}">
                <a16:creationId xmlns:a16="http://schemas.microsoft.com/office/drawing/2014/main" id="{0035A73D-2CB8-4A15-A7B5-53CD6A48DE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2A7552-7F1E-41AC-960A-324BFD1AA7CB}"/>
              </a:ext>
            </a:extLst>
          </p:cNvPr>
          <p:cNvSpPr>
            <a:spLocks noGrp="1"/>
          </p:cNvSpPr>
          <p:nvPr>
            <p:ph type="sldNum" sz="quarter" idx="12"/>
          </p:nvPr>
        </p:nvSpPr>
        <p:spPr/>
        <p:txBody>
          <a:bodyPr/>
          <a:lstStyle/>
          <a:p>
            <a:fld id="{36E20F2A-C984-4DE5-A55A-63491F3E9F6D}" type="slidenum">
              <a:rPr lang="en-US" smtClean="0"/>
              <a:t>‹#›</a:t>
            </a:fld>
            <a:endParaRPr lang="en-US"/>
          </a:p>
        </p:txBody>
      </p:sp>
    </p:spTree>
    <p:extLst>
      <p:ext uri="{BB962C8B-B14F-4D97-AF65-F5344CB8AC3E}">
        <p14:creationId xmlns:p14="http://schemas.microsoft.com/office/powerpoint/2010/main" val="688297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78C21C-F481-45B1-B023-E24926188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661E60-CDAD-4B34-BA30-FC3FA8E380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40FF7-7CD4-4BA2-8DBE-6CCB6CA81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D8E98-0B70-4280-A63B-931874C77AF2}" type="datetimeFigureOut">
              <a:rPr lang="en-US" smtClean="0"/>
              <a:t>7/14/2020</a:t>
            </a:fld>
            <a:endParaRPr lang="en-US"/>
          </a:p>
        </p:txBody>
      </p:sp>
      <p:sp>
        <p:nvSpPr>
          <p:cNvPr id="5" name="Footer Placeholder 4">
            <a:extLst>
              <a:ext uri="{FF2B5EF4-FFF2-40B4-BE49-F238E27FC236}">
                <a16:creationId xmlns:a16="http://schemas.microsoft.com/office/drawing/2014/main" id="{E00DAD7A-6B3A-4501-AE15-6298D44FF0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A62567-A910-485D-84D9-7C39EDE63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20F2A-C984-4DE5-A55A-63491F3E9F6D}" type="slidenum">
              <a:rPr lang="en-US" smtClean="0"/>
              <a:t>‹#›</a:t>
            </a:fld>
            <a:endParaRPr lang="en-US"/>
          </a:p>
        </p:txBody>
      </p:sp>
    </p:spTree>
    <p:extLst>
      <p:ext uri="{BB962C8B-B14F-4D97-AF65-F5344CB8AC3E}">
        <p14:creationId xmlns:p14="http://schemas.microsoft.com/office/powerpoint/2010/main" val="3203701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Dn7E_MM4O7b9InZpMRCvkxFlmAimyjgb/view?usp=shar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jamboard.google.com/d/1nGI01lmem5XFxFQIXjk9WgArx9_V2TKr5qmjqLzNjpw/edit?usp=shar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uofi.box.com/s/m2yw5nderndfq3g6nyiybucenttbxu6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3ED63A-E2A1-405C-88FC-8BCF4AC55B9B}"/>
              </a:ext>
            </a:extLst>
          </p:cNvPr>
          <p:cNvSpPr>
            <a:spLocks noGrp="1"/>
          </p:cNvSpPr>
          <p:nvPr>
            <p:ph type="ctrTitle"/>
          </p:nvPr>
        </p:nvSpPr>
        <p:spPr>
          <a:xfrm>
            <a:off x="1524003" y="1999615"/>
            <a:ext cx="9144000" cy="2764028"/>
          </a:xfrm>
        </p:spPr>
        <p:txBody>
          <a:bodyPr anchor="ctr">
            <a:normAutofit/>
          </a:bodyPr>
          <a:lstStyle/>
          <a:p>
            <a:r>
              <a:rPr lang="en-US" sz="7200" dirty="0">
                <a:latin typeface="Hadassah Friedlaender" panose="02020603050405020304" pitchFamily="18" charset="-79"/>
                <a:cs typeface="Hadassah Friedlaender" panose="02020603050405020304" pitchFamily="18" charset="-79"/>
              </a:rPr>
              <a:t>Active Learning at Social Distance </a:t>
            </a:r>
          </a:p>
        </p:txBody>
      </p:sp>
      <p:sp>
        <p:nvSpPr>
          <p:cNvPr id="3" name="Subtitle 2">
            <a:extLst>
              <a:ext uri="{FF2B5EF4-FFF2-40B4-BE49-F238E27FC236}">
                <a16:creationId xmlns:a16="http://schemas.microsoft.com/office/drawing/2014/main" id="{3ECE338A-EA53-45B5-A3BA-AB55B2B3677C}"/>
              </a:ext>
            </a:extLst>
          </p:cNvPr>
          <p:cNvSpPr>
            <a:spLocks noGrp="1"/>
          </p:cNvSpPr>
          <p:nvPr>
            <p:ph type="subTitle" idx="1"/>
          </p:nvPr>
        </p:nvSpPr>
        <p:spPr>
          <a:xfrm>
            <a:off x="1966912" y="5645150"/>
            <a:ext cx="8258176" cy="631825"/>
          </a:xfrm>
        </p:spPr>
        <p:txBody>
          <a:bodyPr anchor="ctr">
            <a:normAutofit/>
          </a:bodyPr>
          <a:lstStyle/>
          <a:p>
            <a:r>
              <a:rPr lang="en-US" sz="2800" dirty="0">
                <a:latin typeface="Hadassah Friedlaender" panose="02020603050405020304" pitchFamily="18" charset="-79"/>
                <a:cs typeface="Hadassah Friedlaender" panose="02020603050405020304" pitchFamily="18" charset="-79"/>
              </a:rPr>
              <a:t>Leanna Duncan </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32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ctive learning pyramid.jpeg"/>
          <p:cNvPicPr>
            <a:picLocks noGrp="1" noChangeAspect="1"/>
          </p:cNvPicPr>
          <p:nvPr>
            <p:ph idx="1"/>
          </p:nvPr>
        </p:nvPicPr>
        <p:blipFill rotWithShape="1">
          <a:blip r:embed="rId3">
            <a:extLst>
              <a:ext uri="{28A0092B-C50C-407E-A947-70E740481C1C}">
                <a14:useLocalDpi xmlns:a14="http://schemas.microsoft.com/office/drawing/2010/main" val="0"/>
              </a:ext>
            </a:extLst>
          </a:blip>
          <a:srcRect l="-19208" r="-19208"/>
          <a:stretch/>
        </p:blipFill>
        <p:spPr>
          <a:xfrm>
            <a:off x="-206062" y="240719"/>
            <a:ext cx="12762963" cy="6475614"/>
          </a:xfrm>
        </p:spPr>
      </p:pic>
    </p:spTree>
    <p:extLst>
      <p:ext uri="{BB962C8B-B14F-4D97-AF65-F5344CB8AC3E}">
        <p14:creationId xmlns:p14="http://schemas.microsoft.com/office/powerpoint/2010/main" val="223624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AD90-E51A-4712-9E81-EFACDC1C132C}"/>
              </a:ext>
            </a:extLst>
          </p:cNvPr>
          <p:cNvSpPr>
            <a:spLocks noGrp="1"/>
          </p:cNvSpPr>
          <p:nvPr>
            <p:ph type="title"/>
          </p:nvPr>
        </p:nvSpPr>
        <p:spPr>
          <a:xfrm>
            <a:off x="838200" y="365125"/>
            <a:ext cx="10515600" cy="1325563"/>
          </a:xfrm>
        </p:spPr>
        <p:txBody>
          <a:bodyPr>
            <a:normAutofit fontScale="90000"/>
          </a:bodyPr>
          <a:lstStyle/>
          <a:p>
            <a:r>
              <a:rPr lang="en-US" sz="4800" dirty="0">
                <a:latin typeface="Hadassah Friedlaender" panose="02020603050405020304" pitchFamily="18" charset="-79"/>
                <a:cs typeface="Hadassah Friedlaender" panose="02020603050405020304" pitchFamily="18" charset="-79"/>
              </a:rPr>
              <a:t>Think of the best discussions you’ve had…</a:t>
            </a:r>
          </a:p>
        </p:txBody>
      </p:sp>
      <p:sp>
        <p:nvSpPr>
          <p:cNvPr id="3" name="Content Placeholder 2">
            <a:extLst>
              <a:ext uri="{FF2B5EF4-FFF2-40B4-BE49-F238E27FC236}">
                <a16:creationId xmlns:a16="http://schemas.microsoft.com/office/drawing/2014/main" id="{4612B6AE-E34B-4BF9-81A7-87E7A9ADD4A8}"/>
              </a:ext>
            </a:extLst>
          </p:cNvPr>
          <p:cNvSpPr>
            <a:spLocks noGrp="1"/>
          </p:cNvSpPr>
          <p:nvPr>
            <p:ph idx="1"/>
          </p:nvPr>
        </p:nvSpPr>
        <p:spPr>
          <a:xfrm>
            <a:off x="838200" y="1825625"/>
            <a:ext cx="10515600" cy="4351338"/>
          </a:xfrm>
        </p:spPr>
        <p:txBody>
          <a:bodyPr/>
          <a:lstStyle/>
          <a:p>
            <a:r>
              <a:rPr lang="en-US" dirty="0">
                <a:latin typeface="Hadassah Friedlaender" panose="020B0604020202020204" pitchFamily="18" charset="-79"/>
                <a:cs typeface="Hadassah Friedlaender" panose="020B0604020202020204" pitchFamily="18" charset="-79"/>
              </a:rPr>
              <a:t>What words describe them? </a:t>
            </a:r>
          </a:p>
          <a:p>
            <a:r>
              <a:rPr lang="en-US" dirty="0">
                <a:latin typeface="Hadassah Friedlaender" panose="020B0604020202020204" pitchFamily="18" charset="-79"/>
                <a:cs typeface="Hadassah Friedlaender" panose="020B0604020202020204" pitchFamily="18" charset="-79"/>
              </a:rPr>
              <a:t>What did leaders or participants do to make them successful?</a:t>
            </a:r>
          </a:p>
          <a:p>
            <a:endParaRPr lang="en-US" dirty="0">
              <a:latin typeface="Hadassah Friedlaender" panose="020B0604020202020204" pitchFamily="18" charset="-79"/>
              <a:cs typeface="Hadassah Friedlaender" panose="020B0604020202020204" pitchFamily="18" charset="-79"/>
            </a:endParaRPr>
          </a:p>
          <a:p>
            <a:endParaRPr lang="en-US" dirty="0">
              <a:latin typeface="Hadassah Friedlaender" panose="020B0604020202020204" pitchFamily="18" charset="-79"/>
              <a:cs typeface="Hadassah Friedlaender" panose="020B0604020202020204" pitchFamily="18" charset="-79"/>
            </a:endParaRPr>
          </a:p>
          <a:p>
            <a:endParaRPr lang="en-US" dirty="0">
              <a:latin typeface="Hadassah Friedlaender" panose="020B0604020202020204" pitchFamily="18" charset="-79"/>
              <a:cs typeface="Hadassah Friedlaender" panose="020B0604020202020204" pitchFamily="18" charset="-79"/>
            </a:endParaRPr>
          </a:p>
          <a:p>
            <a:endParaRPr lang="en-US" dirty="0">
              <a:latin typeface="Hadassah Friedlaender" panose="020B0604020202020204" pitchFamily="18" charset="-79"/>
              <a:cs typeface="Hadassah Friedlaender" panose="020B0604020202020204" pitchFamily="18" charset="-79"/>
            </a:endParaRPr>
          </a:p>
          <a:p>
            <a:r>
              <a:rPr lang="en-US" dirty="0">
                <a:latin typeface="Hadassah Friedlaender" panose="020B0604020202020204" pitchFamily="18" charset="-79"/>
                <a:cs typeface="Hadassah Friedlaender" panose="020B0604020202020204" pitchFamily="18" charset="-79"/>
              </a:rPr>
              <a:t>How can you make these features appear in a class you teach?  </a:t>
            </a:r>
          </a:p>
          <a:p>
            <a:endParaRPr lang="en-US" dirty="0">
              <a:latin typeface="Hadassah Friedlaender" panose="020B0604020202020204" pitchFamily="18" charset="-79"/>
              <a:cs typeface="Hadassah Friedlaender" panose="020B0604020202020204" pitchFamily="18" charset="-79"/>
            </a:endParaRPr>
          </a:p>
          <a:p>
            <a:endParaRPr lang="en-US" dirty="0"/>
          </a:p>
          <a:p>
            <a:pPr marL="0" indent="0">
              <a:buNone/>
            </a:pPr>
            <a:endParaRPr lang="en-US" dirty="0"/>
          </a:p>
        </p:txBody>
      </p:sp>
    </p:spTree>
    <p:extLst>
      <p:ext uri="{BB962C8B-B14F-4D97-AF65-F5344CB8AC3E}">
        <p14:creationId xmlns:p14="http://schemas.microsoft.com/office/powerpoint/2010/main" val="74173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3DB4B-458E-4EF1-BEDA-E4648BBDAF31}"/>
              </a:ext>
            </a:extLst>
          </p:cNvPr>
          <p:cNvSpPr>
            <a:spLocks noGrp="1"/>
          </p:cNvSpPr>
          <p:nvPr>
            <p:ph type="title"/>
          </p:nvPr>
        </p:nvSpPr>
        <p:spPr>
          <a:xfrm>
            <a:off x="838199" y="548464"/>
            <a:ext cx="3807187" cy="2228074"/>
          </a:xfrm>
        </p:spPr>
        <p:txBody>
          <a:bodyPr vert="horz" lIns="91440" tIns="45720" rIns="91440" bIns="45720" rtlCol="0">
            <a:normAutofit/>
          </a:bodyPr>
          <a:lstStyle/>
          <a:p>
            <a:r>
              <a:rPr lang="en-US" sz="4000" dirty="0">
                <a:latin typeface="Hadassah Friedlaender" panose="02020603050405020304" pitchFamily="18" charset="-79"/>
                <a:cs typeface="Hadassah Friedlaender" panose="02020603050405020304" pitchFamily="18" charset="-79"/>
              </a:rPr>
              <a:t>Create the Environment</a:t>
            </a:r>
          </a:p>
        </p:txBody>
      </p:sp>
      <p:sp>
        <p:nvSpPr>
          <p:cNvPr id="9" name="Content Placeholder 8">
            <a:extLst>
              <a:ext uri="{FF2B5EF4-FFF2-40B4-BE49-F238E27FC236}">
                <a16:creationId xmlns:a16="http://schemas.microsoft.com/office/drawing/2014/main" id="{FD43EA01-9E51-40AC-B723-CB8132357144}"/>
              </a:ext>
            </a:extLst>
          </p:cNvPr>
          <p:cNvSpPr>
            <a:spLocks noGrp="1"/>
          </p:cNvSpPr>
          <p:nvPr>
            <p:ph idx="1"/>
          </p:nvPr>
        </p:nvSpPr>
        <p:spPr>
          <a:xfrm>
            <a:off x="838201" y="2962279"/>
            <a:ext cx="3799425" cy="3143241"/>
          </a:xfrm>
        </p:spPr>
        <p:txBody>
          <a:bodyPr>
            <a:normAutofit/>
          </a:bodyPr>
          <a:lstStyle/>
          <a:p>
            <a:r>
              <a:rPr lang="en-US" sz="2000" dirty="0"/>
              <a:t>Set expectations</a:t>
            </a:r>
          </a:p>
          <a:p>
            <a:r>
              <a:rPr lang="en-US" sz="2000" dirty="0"/>
              <a:t>Consider pre-research</a:t>
            </a:r>
          </a:p>
          <a:p>
            <a:r>
              <a:rPr lang="en-US" sz="2000" dirty="0"/>
              <a:t>Facilitate and remember goals </a:t>
            </a:r>
          </a:p>
        </p:txBody>
      </p:sp>
      <p:pic>
        <p:nvPicPr>
          <p:cNvPr id="5" name="Content Placeholder 4">
            <a:extLst>
              <a:ext uri="{FF2B5EF4-FFF2-40B4-BE49-F238E27FC236}">
                <a16:creationId xmlns:a16="http://schemas.microsoft.com/office/drawing/2014/main" id="{A91ADA34-4D09-468D-AFD4-7A819CA64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7338" y="10"/>
            <a:ext cx="7181613" cy="6857990"/>
          </a:xfrm>
          <a:prstGeom prst="rect">
            <a:avLst/>
          </a:prstGeom>
          <a:effectLst/>
        </p:spPr>
      </p:pic>
    </p:spTree>
    <p:extLst>
      <p:ext uri="{BB962C8B-B14F-4D97-AF65-F5344CB8AC3E}">
        <p14:creationId xmlns:p14="http://schemas.microsoft.com/office/powerpoint/2010/main" val="1330377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7A737AB-24CE-4DCA-A307-5B71EF163207}"/>
              </a:ext>
            </a:extLst>
          </p:cNvPr>
          <p:cNvSpPr>
            <a:spLocks noGrp="1"/>
          </p:cNvSpPr>
          <p:nvPr>
            <p:ph type="title"/>
          </p:nvPr>
        </p:nvSpPr>
        <p:spPr>
          <a:xfrm>
            <a:off x="838199" y="548464"/>
            <a:ext cx="3807187" cy="2228074"/>
          </a:xfrm>
        </p:spPr>
        <p:txBody>
          <a:bodyPr vert="horz" lIns="91440" tIns="45720" rIns="91440" bIns="45720" rtlCol="0" anchor="ctr">
            <a:normAutofit/>
          </a:bodyPr>
          <a:lstStyle/>
          <a:p>
            <a:r>
              <a:rPr lang="en-US" sz="4000" dirty="0">
                <a:latin typeface="Hadassah Friedlaender" panose="02020603050405020304" pitchFamily="18" charset="-79"/>
                <a:cs typeface="Hadassah Friedlaender" panose="02020603050405020304" pitchFamily="18" charset="-79"/>
              </a:rPr>
              <a:t>Try on Ideas</a:t>
            </a:r>
          </a:p>
        </p:txBody>
      </p:sp>
      <p:sp>
        <p:nvSpPr>
          <p:cNvPr id="13" name="Content Placeholder 12">
            <a:extLst>
              <a:ext uri="{FF2B5EF4-FFF2-40B4-BE49-F238E27FC236}">
                <a16:creationId xmlns:a16="http://schemas.microsoft.com/office/drawing/2014/main" id="{D3D661DB-2C86-4031-98CE-68B990715AFF}"/>
              </a:ext>
            </a:extLst>
          </p:cNvPr>
          <p:cNvSpPr>
            <a:spLocks noGrp="1"/>
          </p:cNvSpPr>
          <p:nvPr>
            <p:ph idx="1"/>
          </p:nvPr>
        </p:nvSpPr>
        <p:spPr>
          <a:xfrm>
            <a:off x="838201" y="2962279"/>
            <a:ext cx="3799425" cy="3143241"/>
          </a:xfrm>
        </p:spPr>
        <p:txBody>
          <a:bodyPr vert="horz" lIns="91440" tIns="45720" rIns="91440" bIns="45720" rtlCol="0">
            <a:normAutofit/>
          </a:bodyPr>
          <a:lstStyle/>
          <a:p>
            <a:endParaRPr lang="en-US" sz="2000"/>
          </a:p>
        </p:txBody>
      </p:sp>
      <p:pic>
        <p:nvPicPr>
          <p:cNvPr id="9" name="Content Placeholder 3">
            <a:extLst>
              <a:ext uri="{FF2B5EF4-FFF2-40B4-BE49-F238E27FC236}">
                <a16:creationId xmlns:a16="http://schemas.microsoft.com/office/drawing/2014/main" id="{0DB25EE4-8CD0-463B-910A-32C003853433}"/>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5010386" y="10"/>
            <a:ext cx="7181613" cy="6857990"/>
          </a:xfrm>
          <a:prstGeom prst="rect">
            <a:avLst/>
          </a:prstGeom>
          <a:effectLst/>
        </p:spPr>
      </p:pic>
    </p:spTree>
    <p:extLst>
      <p:ext uri="{BB962C8B-B14F-4D97-AF65-F5344CB8AC3E}">
        <p14:creationId xmlns:p14="http://schemas.microsoft.com/office/powerpoint/2010/main" val="316837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B303E2-0160-8D4A-9B12-05F9E690167E}"/>
              </a:ext>
            </a:extLst>
          </p:cNvPr>
          <p:cNvSpPr>
            <a:spLocks noGrp="1"/>
          </p:cNvSpPr>
          <p:nvPr>
            <p:ph type="title"/>
          </p:nvPr>
        </p:nvSpPr>
        <p:spPr>
          <a:xfrm>
            <a:off x="835155" y="525195"/>
            <a:ext cx="3986155" cy="2806506"/>
          </a:xfrm>
        </p:spPr>
        <p:txBody>
          <a:bodyPr anchor="b">
            <a:normAutofit/>
          </a:bodyPr>
          <a:lstStyle/>
          <a:p>
            <a:r>
              <a:rPr lang="en-US" sz="4000" dirty="0">
                <a:latin typeface="Hadassah Friedlaender" panose="02020603050405020304" pitchFamily="18" charset="-79"/>
                <a:cs typeface="Hadassah Friedlaender" panose="02020603050405020304" pitchFamily="18" charset="-79"/>
              </a:rPr>
              <a:t>Practice Makes Perfect(</a:t>
            </a:r>
            <a:r>
              <a:rPr lang="en-US" sz="4000" dirty="0" err="1">
                <a:latin typeface="Hadassah Friedlaender" panose="02020603050405020304" pitchFamily="18" charset="-79"/>
                <a:cs typeface="Hadassah Friedlaender" panose="02020603050405020304" pitchFamily="18" charset="-79"/>
              </a:rPr>
              <a:t>ish</a:t>
            </a:r>
            <a:r>
              <a:rPr lang="en-US" sz="4000" dirty="0">
                <a:latin typeface="Hadassah Friedlaender" panose="02020603050405020304" pitchFamily="18" charset="-79"/>
                <a:cs typeface="Hadassah Friedlaender" panose="02020603050405020304" pitchFamily="18" charset="-79"/>
              </a:rPr>
              <a:t>)</a:t>
            </a:r>
          </a:p>
        </p:txBody>
      </p:sp>
      <p:pic>
        <p:nvPicPr>
          <p:cNvPr id="7" name="Picture 6">
            <a:extLst>
              <a:ext uri="{FF2B5EF4-FFF2-40B4-BE49-F238E27FC236}">
                <a16:creationId xmlns:a16="http://schemas.microsoft.com/office/drawing/2014/main" id="{C201DAFA-4654-4044-BC5B-2EE33B9420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86554" y="163646"/>
            <a:ext cx="6806703" cy="2623097"/>
          </a:xfrm>
          <a:prstGeom prst="rect">
            <a:avLst/>
          </a:prstGeom>
        </p:spPr>
      </p:pic>
      <p:sp>
        <p:nvSpPr>
          <p:cNvPr id="18" name="Content Placeholder 17">
            <a:extLst>
              <a:ext uri="{FF2B5EF4-FFF2-40B4-BE49-F238E27FC236}">
                <a16:creationId xmlns:a16="http://schemas.microsoft.com/office/drawing/2014/main" id="{8FB55A2A-BFF5-459A-BFA0-8C9AAF52F4B6}"/>
              </a:ext>
            </a:extLst>
          </p:cNvPr>
          <p:cNvSpPr>
            <a:spLocks noGrp="1"/>
          </p:cNvSpPr>
          <p:nvPr>
            <p:ph idx="1"/>
          </p:nvPr>
        </p:nvSpPr>
        <p:spPr>
          <a:xfrm>
            <a:off x="835155" y="3526300"/>
            <a:ext cx="3986155" cy="2588458"/>
          </a:xfrm>
        </p:spPr>
        <p:txBody>
          <a:bodyPr>
            <a:normAutofit/>
          </a:bodyPr>
          <a:lstStyle/>
          <a:p>
            <a:endParaRPr lang="en-US" sz="2000"/>
          </a:p>
        </p:txBody>
      </p:sp>
      <p:pic>
        <p:nvPicPr>
          <p:cNvPr id="8" name="Content Placeholder 7">
            <a:extLst>
              <a:ext uri="{FF2B5EF4-FFF2-40B4-BE49-F238E27FC236}">
                <a16:creationId xmlns:a16="http://schemas.microsoft.com/office/drawing/2014/main" id="{23D3E64D-510A-4D4E-BDCF-88C309A6E72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186554" y="2956875"/>
            <a:ext cx="6806703" cy="3352653"/>
          </a:xfrm>
          <a:prstGeom prst="rect">
            <a:avLst/>
          </a:prstGeom>
        </p:spPr>
      </p:pic>
    </p:spTree>
    <p:extLst>
      <p:ext uri="{BB962C8B-B14F-4D97-AF65-F5344CB8AC3E}">
        <p14:creationId xmlns:p14="http://schemas.microsoft.com/office/powerpoint/2010/main" val="331929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3C8A-84AF-48F7-9391-693B5D219D04}"/>
              </a:ext>
            </a:extLst>
          </p:cNvPr>
          <p:cNvSpPr>
            <a:spLocks noGrp="1"/>
          </p:cNvSpPr>
          <p:nvPr>
            <p:ph type="title"/>
          </p:nvPr>
        </p:nvSpPr>
        <p:spPr/>
        <p:txBody>
          <a:bodyPr/>
          <a:lstStyle/>
          <a:p>
            <a:r>
              <a:rPr lang="en-US" dirty="0">
                <a:latin typeface="Hadassah Friedlaender" panose="02020603050405020304" pitchFamily="18" charset="-79"/>
                <a:cs typeface="Hadassah Friedlaender" panose="02020603050405020304" pitchFamily="18" charset="-79"/>
                <a:hlinkClick r:id="rId3"/>
              </a:rPr>
              <a:t>Social Distancing </a:t>
            </a:r>
            <a:br>
              <a:rPr lang="en-US" dirty="0">
                <a:latin typeface="Hadassah Friedlaender" panose="02020603050405020304" pitchFamily="18" charset="-79"/>
                <a:cs typeface="Hadassah Friedlaender" panose="02020603050405020304" pitchFamily="18" charset="-79"/>
                <a:hlinkClick r:id="rId3"/>
              </a:rPr>
            </a:br>
            <a:r>
              <a:rPr lang="en-US" dirty="0">
                <a:latin typeface="Hadassah Friedlaender" panose="02020603050405020304" pitchFamily="18" charset="-79"/>
                <a:cs typeface="Hadassah Friedlaender" panose="02020603050405020304" pitchFamily="18" charset="-79"/>
                <a:hlinkClick r:id="rId3"/>
              </a:rPr>
              <a:t>Activity Chart</a:t>
            </a:r>
            <a:r>
              <a:rPr lang="en-US" dirty="0">
                <a:latin typeface="Hadassah Friedlaender" panose="02020603050405020304" pitchFamily="18" charset="-79"/>
                <a:cs typeface="Hadassah Friedlaender" panose="02020603050405020304" pitchFamily="18" charset="-79"/>
              </a:rPr>
              <a:t> </a:t>
            </a:r>
          </a:p>
        </p:txBody>
      </p:sp>
      <p:sp>
        <p:nvSpPr>
          <p:cNvPr id="3" name="Text Placeholder 2">
            <a:extLst>
              <a:ext uri="{FF2B5EF4-FFF2-40B4-BE49-F238E27FC236}">
                <a16:creationId xmlns:a16="http://schemas.microsoft.com/office/drawing/2014/main" id="{42F9DD71-1762-4E94-8458-7BB31FFCE39D}"/>
              </a:ext>
            </a:extLst>
          </p:cNvPr>
          <p:cNvSpPr>
            <a:spLocks noGrp="1"/>
          </p:cNvSpPr>
          <p:nvPr>
            <p:ph type="body" idx="1"/>
          </p:nvPr>
        </p:nvSpPr>
        <p:spPr/>
        <p:txBody>
          <a:bodyPr/>
          <a:lstStyle/>
          <a:p>
            <a:r>
              <a:rPr lang="en-US" dirty="0">
                <a:latin typeface="Hadassah Friedlaender" panose="02020603050405020304" pitchFamily="18" charset="-79"/>
                <a:cs typeface="Hadassah Friedlaender" panose="02020603050405020304" pitchFamily="18" charset="-79"/>
              </a:rPr>
              <a:t>In </a:t>
            </a:r>
            <a:r>
              <a:rPr lang="en-US" dirty="0" err="1">
                <a:latin typeface="Hadassah Friedlaender" panose="02020603050405020304" pitchFamily="18" charset="-79"/>
                <a:cs typeface="Hadassah Friedlaender" panose="02020603050405020304" pitchFamily="18" charset="-79"/>
                <a:hlinkClick r:id="rId4"/>
              </a:rPr>
              <a:t>Jamboard</a:t>
            </a:r>
            <a:r>
              <a:rPr lang="en-US" dirty="0">
                <a:latin typeface="Hadassah Friedlaender" panose="02020603050405020304" pitchFamily="18" charset="-79"/>
                <a:cs typeface="Hadassah Friedlaender" panose="02020603050405020304" pitchFamily="18" charset="-79"/>
              </a:rPr>
              <a:t>, add a sticky suggesting how to adapt that activity. Use the chart, or suggest your own ideas!</a:t>
            </a:r>
          </a:p>
        </p:txBody>
      </p:sp>
    </p:spTree>
    <p:extLst>
      <p:ext uri="{BB962C8B-B14F-4D97-AF65-F5344CB8AC3E}">
        <p14:creationId xmlns:p14="http://schemas.microsoft.com/office/powerpoint/2010/main" val="4107902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03E2-0160-8D4A-9B12-05F9E690167E}"/>
              </a:ext>
            </a:extLst>
          </p:cNvPr>
          <p:cNvSpPr>
            <a:spLocks noGrp="1"/>
          </p:cNvSpPr>
          <p:nvPr>
            <p:ph type="title"/>
          </p:nvPr>
        </p:nvSpPr>
        <p:spPr/>
        <p:txBody>
          <a:bodyPr>
            <a:normAutofit/>
          </a:bodyPr>
          <a:lstStyle/>
          <a:p>
            <a:pPr algn="ctr"/>
            <a:r>
              <a:rPr lang="en-US" sz="6000">
                <a:latin typeface="Hadassah Friedlaender" panose="02020603050405020304" pitchFamily="18" charset="-79"/>
                <a:cs typeface="Hadassah Friedlaender" panose="02020603050405020304" pitchFamily="18" charset="-79"/>
                <a:hlinkClick r:id="rId3"/>
              </a:rPr>
              <a:t>Activity Card Set</a:t>
            </a:r>
            <a:endParaRPr lang="en-US" sz="6000" dirty="0">
              <a:latin typeface="Hadassah Friedlaender" panose="02020603050405020304" pitchFamily="18" charset="-79"/>
              <a:cs typeface="Hadassah Friedlaender" panose="02020603050405020304" pitchFamily="18" charset="-79"/>
            </a:endParaRPr>
          </a:p>
        </p:txBody>
      </p:sp>
      <p:pic>
        <p:nvPicPr>
          <p:cNvPr id="5" name="Content Placeholder 4">
            <a:extLst>
              <a:ext uri="{FF2B5EF4-FFF2-40B4-BE49-F238E27FC236}">
                <a16:creationId xmlns:a16="http://schemas.microsoft.com/office/drawing/2014/main" id="{5CC8CD59-9A8A-9845-AC05-83D16EEC1CAB}"/>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754358" y="1690688"/>
            <a:ext cx="6317451" cy="4929611"/>
          </a:xfrm>
        </p:spPr>
      </p:pic>
    </p:spTree>
    <p:extLst>
      <p:ext uri="{BB962C8B-B14F-4D97-AF65-F5344CB8AC3E}">
        <p14:creationId xmlns:p14="http://schemas.microsoft.com/office/powerpoint/2010/main" val="2220498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419</Words>
  <Application>Microsoft Office PowerPoint</Application>
  <PresentationFormat>Widescreen</PresentationFormat>
  <Paragraphs>46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Hadassah Friedlaender</vt:lpstr>
      <vt:lpstr>Office Theme</vt:lpstr>
      <vt:lpstr>Active Learning at Social Distance </vt:lpstr>
      <vt:lpstr>PowerPoint Presentation</vt:lpstr>
      <vt:lpstr>Think of the best discussions you’ve had…</vt:lpstr>
      <vt:lpstr>Create the Environment</vt:lpstr>
      <vt:lpstr>Try on Ideas</vt:lpstr>
      <vt:lpstr>Practice Makes Perfect(ish)</vt:lpstr>
      <vt:lpstr>Social Distancing  Activity Chart </vt:lpstr>
      <vt:lpstr>Activity Card 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Learning at Social Distance</dc:title>
  <dc:creator>Duncan, Leanna Darlene</dc:creator>
  <cp:lastModifiedBy>Lucas Anderson</cp:lastModifiedBy>
  <cp:revision>10</cp:revision>
  <dcterms:created xsi:type="dcterms:W3CDTF">2020-07-12T19:20:13Z</dcterms:created>
  <dcterms:modified xsi:type="dcterms:W3CDTF">2020-07-15T03:18:44Z</dcterms:modified>
</cp:coreProperties>
</file>